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993300"/>
    <a:srgbClr val="CC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94F4A-2A20-4E1F-A8AA-675F9266639D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8C59C-3DB1-49AF-ADD4-C37DC6FF1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8C59C-3DB1-49AF-ADD4-C37DC6FF13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2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8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4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8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0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1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7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1F0C-C35C-4A95-A4C8-E0D3F626959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4CB1-F019-4B03-AF05-D8696156C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419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lvl="0" indent="0" algn="ctr">
              <a:buNone/>
            </a:pPr>
            <a:endParaRPr lang="en-US" sz="1800" dirty="0" smtClean="0"/>
          </a:p>
          <a:p>
            <a:pPr marL="0" lvl="0" indent="0" algn="ctr">
              <a:buNone/>
            </a:pPr>
            <a:r>
              <a:rPr lang="en-US" sz="2800" dirty="0" smtClean="0"/>
              <a:t>Get out </a:t>
            </a:r>
            <a:r>
              <a:rPr lang="en-US" sz="2800" dirty="0"/>
              <a:t>your </a:t>
            </a:r>
            <a:r>
              <a:rPr lang="en-US" sz="2800" dirty="0" smtClean="0"/>
              <a:t>Color </a:t>
            </a:r>
            <a:r>
              <a:rPr lang="en-US" sz="2800" dirty="0"/>
              <a:t>W</a:t>
            </a:r>
            <a:r>
              <a:rPr lang="en-US" sz="2800" dirty="0" smtClean="0"/>
              <a:t>heel </a:t>
            </a:r>
            <a:r>
              <a:rPr lang="en-US" sz="2800" dirty="0"/>
              <a:t>and </a:t>
            </a:r>
            <a:r>
              <a:rPr lang="en-US" sz="2800" dirty="0" smtClean="0"/>
              <a:t>Color Theory Vocab worksheets. Take </a:t>
            </a:r>
            <a:r>
              <a:rPr lang="en-US" sz="2800" dirty="0"/>
              <a:t>a seat and prepare for </a:t>
            </a:r>
            <a:r>
              <a:rPr lang="en-US" sz="2800" dirty="0" smtClean="0"/>
              <a:t>discussion.</a:t>
            </a:r>
          </a:p>
          <a:p>
            <a:pPr marL="0" lvl="0" indent="0" algn="ctr">
              <a:buNone/>
            </a:pPr>
            <a:endParaRPr lang="en-US" sz="2800" i="1" dirty="0" smtClean="0"/>
          </a:p>
          <a:p>
            <a:pPr marL="0" lvl="0" indent="0" algn="ctr">
              <a:buNone/>
            </a:pPr>
            <a:r>
              <a:rPr lang="en-US" sz="1800" i="1" dirty="0" smtClean="0"/>
              <a:t>Today </a:t>
            </a:r>
            <a:r>
              <a:rPr lang="en-US" sz="1800" i="1" dirty="0"/>
              <a:t>we’re going to begin to answer the following questions:</a:t>
            </a:r>
            <a:r>
              <a:rPr lang="en-US" sz="1800" dirty="0"/>
              <a:t> How are the choices I make as an artist affecting my </a:t>
            </a:r>
            <a:r>
              <a:rPr lang="en-US" sz="1800" dirty="0" smtClean="0"/>
              <a:t>viewer? How </a:t>
            </a:r>
            <a:r>
              <a:rPr lang="en-US" sz="1800" dirty="0"/>
              <a:t>can I use color more effectively in my </a:t>
            </a:r>
            <a:r>
              <a:rPr lang="en-US" sz="1800" dirty="0" smtClean="0"/>
              <a:t>works? </a:t>
            </a:r>
          </a:p>
          <a:p>
            <a:pPr marL="0" lvl="0" indent="0">
              <a:buNone/>
            </a:pPr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	         By using		</a:t>
            </a:r>
            <a:r>
              <a:rPr lang="en-US" sz="1800" dirty="0"/>
              <a:t> </a:t>
            </a:r>
            <a:r>
              <a:rPr lang="en-US" sz="1800" dirty="0" smtClean="0"/>
              <a:t>              and 		     colors.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4598960" y="4563070"/>
            <a:ext cx="2944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COOL</a:t>
            </a:r>
            <a:endParaRPr lang="en-US" sz="5400" b="1" cap="none" spc="50" dirty="0">
              <a:ln w="13500">
                <a:solidFill>
                  <a:srgbClr val="FFC000">
                    <a:alpha val="65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4533358"/>
            <a:ext cx="2196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WARM</a:t>
            </a:r>
            <a:endParaRPr lang="en-US" sz="5400" b="1" cap="none" spc="0" dirty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6582" y="457200"/>
            <a:ext cx="8001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0" cmpd="sng">
                  <a:noFill/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60000"/>
                        <a:lumOff val="40000"/>
                        <a:alpha val="62000"/>
                      </a:schemeClr>
                    </a:gs>
                    <a:gs pos="100000">
                      <a:srgbClr val="FF3300"/>
                    </a:gs>
                  </a:gsLst>
                  <a:lin ang="10800000" scaled="1"/>
                  <a:tileRect/>
                </a:gradFill>
                <a:latin typeface="MS Gothic" pitchFamily="49" charset="-128"/>
                <a:ea typeface="MS Gothic" pitchFamily="49" charset="-128"/>
              </a:rPr>
              <a:t>DRAWING</a:t>
            </a:r>
            <a:endParaRPr lang="en-US" sz="9600" b="1" cap="none" spc="0" dirty="0">
              <a:ln w="0" cmpd="sng">
                <a:noFill/>
                <a:prstDash val="solid"/>
              </a:ln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alpha val="62000"/>
                    </a:schemeClr>
                  </a:gs>
                  <a:gs pos="100000">
                    <a:srgbClr val="FF3300"/>
                  </a:gs>
                </a:gsLst>
                <a:lin ang="10800000" scaled="1"/>
                <a:tileRect/>
              </a:gradFill>
              <a:effectLst/>
              <a:latin typeface="MS Gothic" pitchFamily="49" charset="-128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0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Write</a:t>
            </a:r>
            <a:r>
              <a:rPr lang="en-US" sz="2800" dirty="0" smtClean="0"/>
              <a:t> </a:t>
            </a:r>
            <a:r>
              <a:rPr lang="en-US" sz="2800" b="1" dirty="0"/>
              <a:t>down</a:t>
            </a:r>
            <a:r>
              <a:rPr lang="en-US" sz="2800" dirty="0"/>
              <a:t> a few </a:t>
            </a:r>
            <a:r>
              <a:rPr lang="en-US" sz="2800" dirty="0" smtClean="0"/>
              <a:t>things you notice about this picture.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1400" dirty="0" smtClean="0"/>
              <a:t>Think about color schemes, elements of art, what does it remind you of, etc.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71600"/>
            <a:ext cx="3924300" cy="52710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57900" y="4505236"/>
            <a:ext cx="2209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artist places warm and cool colors next to each other to create depth.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43005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Warm colors come forward, or protrude.	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358140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Cool colors recede, or appear to be in the background.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6057900" y="1549627"/>
            <a:ext cx="2196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WARM</a:t>
            </a:r>
            <a:endParaRPr lang="en-US" sz="5400" b="1" cap="none" spc="0" dirty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5760" y="2876022"/>
            <a:ext cx="2944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COOL</a:t>
            </a:r>
            <a:endParaRPr lang="en-US" sz="5400" b="1" cap="none" spc="50" dirty="0">
              <a:ln w="13500">
                <a:solidFill>
                  <a:srgbClr val="FFC000">
                    <a:alpha val="6500"/>
                  </a:srgb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5105400"/>
            <a:ext cx="754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noFill/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latin typeface="MS Gothic" pitchFamily="49" charset="-128"/>
                <a:ea typeface="MS Gothic" pitchFamily="49" charset="-128"/>
              </a:rPr>
              <a:t>WARM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latin typeface="MS Gothic" pitchFamily="49" charset="-128"/>
                <a:ea typeface="MS Gothic" pitchFamily="49" charset="-128"/>
                <a:sym typeface="Wingdings" pitchFamily="2" charset="2"/>
              </a:rPr>
              <a:t>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latin typeface="MS Gothic" pitchFamily="49" charset="-128"/>
                <a:ea typeface="MS Gothic" pitchFamily="49" charset="-128"/>
              </a:rPr>
              <a:t>COOL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0800000" scaled="1"/>
                <a:tileRect/>
              </a:gradFill>
              <a:effectLst/>
              <a:latin typeface="MS Gothic" pitchFamily="49" charset="-128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46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"/>
          <a:stretch/>
        </p:blipFill>
        <p:spPr>
          <a:xfrm>
            <a:off x="3505200" y="133865"/>
            <a:ext cx="5416108" cy="66479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895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Vincent van Gogh,</a:t>
            </a:r>
            <a:endParaRPr lang="en-US" i="1" dirty="0" smtClean="0"/>
          </a:p>
          <a:p>
            <a:r>
              <a:rPr lang="en-US" i="1" dirty="0" smtClean="0"/>
              <a:t>Café Terrace at Night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73676" y="5791200"/>
            <a:ext cx="28896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What do we </a:t>
            </a:r>
            <a:r>
              <a:rPr lang="en-US" sz="1100" b="1" dirty="0" smtClean="0"/>
              <a:t>know </a:t>
            </a:r>
            <a:r>
              <a:rPr lang="en-US" sz="1100" dirty="0" smtClean="0"/>
              <a:t>is closest to us? How does the artist use color to bring the midsection </a:t>
            </a:r>
            <a:r>
              <a:rPr lang="en-US" sz="1100" i="1" dirty="0" smtClean="0"/>
              <a:t>closer</a:t>
            </a:r>
            <a:r>
              <a:rPr lang="en-US" sz="1100" dirty="0" smtClean="0"/>
              <a:t> to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16" y="1524000"/>
            <a:ext cx="67056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10400" y="3100334"/>
            <a:ext cx="196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Vincent van Gogh,</a:t>
            </a:r>
            <a:endParaRPr lang="en-US" i="1" dirty="0" smtClean="0"/>
          </a:p>
          <a:p>
            <a:r>
              <a:rPr lang="en-US" i="1" dirty="0" smtClean="0"/>
              <a:t>Bedroom in Arles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20362" y="662547"/>
            <a:ext cx="66520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How does the artist use warm and cool colors to help portray depth in this painting?</a:t>
            </a:r>
            <a:br>
              <a:rPr lang="en-US" sz="1100" dirty="0" smtClean="0"/>
            </a:br>
            <a:r>
              <a:rPr lang="en-US" sz="1100" i="1" dirty="0" smtClean="0"/>
              <a:t> *Hint* Compare the foreground vs. the background. Think about what </a:t>
            </a:r>
            <a:r>
              <a:rPr lang="en-US" sz="1100" i="1" dirty="0"/>
              <a:t>feels closest to </a:t>
            </a:r>
            <a:r>
              <a:rPr lang="en-US" sz="1100" i="1" dirty="0" smtClean="0"/>
              <a:t>us, furthest away- </a:t>
            </a:r>
            <a:r>
              <a:rPr lang="en-US" sz="1100" i="1" dirty="0"/>
              <a:t>Why?</a:t>
            </a:r>
            <a:r>
              <a:rPr lang="en-US" sz="1100" dirty="0"/>
              <a:t> </a:t>
            </a:r>
            <a:endParaRPr lang="en-US" sz="1100" dirty="0" smtClean="0"/>
          </a:p>
          <a:p>
            <a:r>
              <a:rPr lang="en-US" sz="1100" dirty="0" smtClean="0"/>
              <a:t>What color scheme did the artist used?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781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" t="3620" r="4191" b="4141"/>
          <a:stretch/>
        </p:blipFill>
        <p:spPr>
          <a:xfrm>
            <a:off x="121508" y="1316268"/>
            <a:ext cx="4374292" cy="443147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0" y="1272808"/>
            <a:ext cx="4495800" cy="45183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6135244"/>
            <a:ext cx="62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Which is receding (away from us)  and protruding  (towards us)?</a:t>
            </a:r>
          </a:p>
          <a:p>
            <a:r>
              <a:rPr lang="en-US" sz="1100" dirty="0" smtClean="0"/>
              <a:t>What color schemes are used by the artist in each of these (they are both different!)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924300" y="685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Josef Albers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865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144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Write down a few things you notice about this picture. Think about color schemes, elements of art, what does it remind you of, etc.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 seat and prepare for discussion-  Write down a few things you notice about this picture. </dc:title>
  <dc:creator>Liana</dc:creator>
  <cp:lastModifiedBy>Liana</cp:lastModifiedBy>
  <cp:revision>12</cp:revision>
  <dcterms:created xsi:type="dcterms:W3CDTF">2013-02-14T15:19:02Z</dcterms:created>
  <dcterms:modified xsi:type="dcterms:W3CDTF">2013-02-16T22:51:42Z</dcterms:modified>
</cp:coreProperties>
</file>